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7" r:id="rId3"/>
    <p:sldId id="313" r:id="rId4"/>
    <p:sldId id="298" r:id="rId5"/>
    <p:sldId id="334" r:id="rId6"/>
    <p:sldId id="326" r:id="rId7"/>
    <p:sldId id="311" r:id="rId8"/>
    <p:sldId id="328" r:id="rId9"/>
    <p:sldId id="316" r:id="rId10"/>
    <p:sldId id="341" r:id="rId11"/>
    <p:sldId id="361" r:id="rId12"/>
    <p:sldId id="308" r:id="rId13"/>
    <p:sldId id="349" r:id="rId14"/>
    <p:sldId id="350" r:id="rId15"/>
    <p:sldId id="319" r:id="rId16"/>
    <p:sldId id="351" r:id="rId17"/>
    <p:sldId id="346" r:id="rId18"/>
    <p:sldId id="355" r:id="rId19"/>
    <p:sldId id="352" r:id="rId20"/>
    <p:sldId id="354" r:id="rId21"/>
    <p:sldId id="347" r:id="rId22"/>
    <p:sldId id="274" r:id="rId23"/>
    <p:sldId id="278" r:id="rId24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E52AC63E-8EBB-4010-8E43-9077DE2A9354}">
          <p14:sldIdLst>
            <p14:sldId id="256"/>
            <p14:sldId id="297"/>
            <p14:sldId id="313"/>
            <p14:sldId id="298"/>
            <p14:sldId id="334"/>
            <p14:sldId id="326"/>
            <p14:sldId id="311"/>
            <p14:sldId id="328"/>
            <p14:sldId id="316"/>
            <p14:sldId id="341"/>
            <p14:sldId id="361"/>
            <p14:sldId id="308"/>
            <p14:sldId id="349"/>
            <p14:sldId id="350"/>
            <p14:sldId id="319"/>
            <p14:sldId id="351"/>
            <p14:sldId id="346"/>
            <p14:sldId id="355"/>
            <p14:sldId id="352"/>
            <p14:sldId id="354"/>
            <p14:sldId id="347"/>
            <p14:sldId id="274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 Mária" initials="VM" lastIdx="1" clrIdx="0">
    <p:extLst>
      <p:ext uri="{19B8F6BF-5375-455C-9EA6-DF929625EA0E}">
        <p15:presenceInfo xmlns:p15="http://schemas.microsoft.com/office/powerpoint/2012/main" userId="S::vas.maria@cloud.kre.hu::e911d6ea-29ac-4acf-b681-e2d46350a5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D8"/>
    <a:srgbClr val="336600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28" autoAdjust="0"/>
    <p:restoredTop sz="95103" autoAdjust="0"/>
  </p:normalViewPr>
  <p:slideViewPr>
    <p:cSldViewPr>
      <p:cViewPr varScale="1">
        <p:scale>
          <a:sx n="105" d="100"/>
          <a:sy n="105" d="100"/>
        </p:scale>
        <p:origin x="22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0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E063C-DE3F-443D-8C1E-E2A0C7F213C8}" type="datetimeFigureOut">
              <a:rPr lang="hu-HU" smtClean="0"/>
              <a:pPr/>
              <a:t>2025. 01. 20.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22ECE-7B19-4781-AECF-8220A972CD1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34079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8A1A6-F958-45AD-857C-B89CF6816462}" type="datetimeFigureOut">
              <a:rPr lang="hu-HU" smtClean="0"/>
              <a:pPr/>
              <a:t>2025. 01. 20.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5F94B-9EF4-480F-8438-ADF62F8D85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001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5122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1993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5029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8715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5993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5141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2981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3360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1408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2075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998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6404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4774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635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3210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3305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0732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627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7925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9714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5340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5828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378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8C8B-3550-4552-8DC7-E98CB0203B10}" type="datetime1">
              <a:rPr lang="hu-HU" smtClean="0"/>
              <a:t>2025. 01. 20.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FB80-0485-4889-BDBA-15B58417AAD4}" type="datetime1">
              <a:rPr lang="hu-HU" smtClean="0"/>
              <a:t>2025. 01. 20.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E5E-358B-4548-A35F-182CDA66D010}" type="datetime1">
              <a:rPr lang="hu-HU" smtClean="0"/>
              <a:t>2025. 01. 20.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5304-E8D6-4E4B-9857-6B151E127044}" type="datetime1">
              <a:rPr lang="hu-HU" smtClean="0"/>
              <a:t>2025. 01. 20.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A9C5-9971-4242-B575-ED83148A7D17}" type="datetime1">
              <a:rPr lang="hu-HU" smtClean="0"/>
              <a:t>2025. 01. 20.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4A83-41BA-4C79-92C2-6CD3111F4F07}" type="datetime1">
              <a:rPr lang="hu-HU" smtClean="0"/>
              <a:t>2025. 01. 20.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F355-B6D0-4BC0-B41C-4271B5101ADE}" type="datetime1">
              <a:rPr lang="hu-HU" smtClean="0"/>
              <a:t>2025. 01. 20.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DCA7-32C0-49D4-8E83-739A535FAC22}" type="datetime1">
              <a:rPr lang="hu-HU" smtClean="0"/>
              <a:t>2025. 01. 20.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831A-45CB-4D82-8D64-2949243853CF}" type="datetime1">
              <a:rPr lang="hu-HU" smtClean="0"/>
              <a:t>2025. 01. 20.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42FD-EA14-4D8C-A5F2-635A856E9AE8}" type="datetime1">
              <a:rPr lang="hu-HU" smtClean="0"/>
              <a:t>2025. 01. 20.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BFE4-4F9E-4AD1-87F4-966F9F54E8B4}" type="datetime1">
              <a:rPr lang="hu-HU" smtClean="0"/>
              <a:t>2025. 01. 20.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2B75-6516-44E9-9B0B-F9C1CB045A26}" type="datetime1">
              <a:rPr lang="hu-HU" smtClean="0"/>
              <a:t>2025. 01. 20.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efelvetel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felveteli.eljaras@oh.gov.h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felvi.hu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elvi.hu/felveteli/felveteli_segitseg/ugyfelszolgalat" TargetMode="External"/><Relationship Id="rId5" Type="http://schemas.openxmlformats.org/officeDocument/2006/relationships/hyperlink" Target="mailto:info@felvi.hu" TargetMode="External"/><Relationship Id="rId4" Type="http://schemas.openxmlformats.org/officeDocument/2006/relationships/hyperlink" Target="https://www.felvi.hu/felveteli/efelvetel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ajk.kre.hu/index.php/hallgatoinknak/osztondijak.html" TargetMode="External"/><Relationship Id="rId7" Type="http://schemas.openxmlformats.org/officeDocument/2006/relationships/hyperlink" Target="https://www.felvi.hu/felveteli/jelentkezes/felveteli_tajekoztato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lvi.hu/" TargetMode="External"/><Relationship Id="rId5" Type="http://schemas.openxmlformats.org/officeDocument/2006/relationships/hyperlink" Target="mailto:felveteli@kre.hu" TargetMode="External"/><Relationship Id="rId4" Type="http://schemas.openxmlformats.org/officeDocument/2006/relationships/hyperlink" Target="http://www.kre.hu/felveteli/tajekoztato-kiadvany.php" TargetMode="External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tatas.h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tatas.h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4"/>
          <p:cNvSpPr txBox="1">
            <a:spLocks/>
          </p:cNvSpPr>
          <p:nvPr/>
        </p:nvSpPr>
        <p:spPr>
          <a:xfrm>
            <a:off x="7452320" y="5445225"/>
            <a:ext cx="1691680" cy="141277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2088" y="44624"/>
            <a:ext cx="8172400" cy="1072910"/>
          </a:xfrm>
        </p:spPr>
        <p:txBody>
          <a:bodyPr>
            <a:normAutofit/>
          </a:bodyPr>
          <a:lstStyle/>
          <a:p>
            <a:pPr algn="r"/>
            <a:r>
              <a:rPr lang="hu-HU" sz="3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Minőség. Közösség. KÁROLI</a:t>
            </a:r>
            <a:endParaRPr lang="hu-HU" sz="3600" b="1" dirty="0">
              <a:latin typeface="Century Gothic" panose="020B0502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52640"/>
            <a:ext cx="2880320" cy="4336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zövegdoboz 6"/>
          <p:cNvSpPr txBox="1"/>
          <p:nvPr/>
        </p:nvSpPr>
        <p:spPr>
          <a:xfrm>
            <a:off x="4572000" y="1412776"/>
            <a:ext cx="38884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Nekünk is az a fontos, hogy Neked sikerüljön!</a:t>
            </a:r>
            <a:b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6F10B3B9-AE63-0E25-EC6C-AB74240D0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" y="9537"/>
            <a:ext cx="947420" cy="1109980"/>
          </a:xfrm>
          <a:prstGeom prst="rect">
            <a:avLst/>
          </a:prstGeom>
        </p:spPr>
      </p:pic>
      <p:pic>
        <p:nvPicPr>
          <p:cNvPr id="17" name="Kép 16" descr="A képen szöveg, Betűtípus, embléma látható&#10;&#10;Automatikusan generált leírás">
            <a:extLst>
              <a:ext uri="{FF2B5EF4-FFF2-40B4-BE49-F238E27FC236}">
                <a16:creationId xmlns:a16="http://schemas.microsoft.com/office/drawing/2014/main" id="{9858D7C4-5980-D431-F1A0-A51732AC6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41283"/>
            <a:ext cx="4608513" cy="110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B1913F66-2465-4EBD-8A01-2BC4B892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br>
              <a:rPr lang="hu-H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felvételi szakmai vizsga – FFSZV változása (2024-től)</a:t>
            </a:r>
            <a:br>
              <a:rPr lang="hu-H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Ubuntu" panose="020B0504030602030204" pitchFamily="34" charset="0"/>
              </a:rPr>
              <a:t>A felsőoktatási felvételi szakmai vizsga akkor sikeres, ha eléri a 25%-ot. Ebben az esetben a jelentkező teljesíti az emelt szintű érettségi feltételét. </a:t>
            </a:r>
            <a:r>
              <a:rPr lang="hu-HU" sz="1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Ubuntu" panose="020B0504030602030204" pitchFamily="34" charset="0"/>
              </a:rPr>
              <a:t>A pontszámítás során, a vizsgán elért százalékos eredményt veszik figyelembe akkor is, ha az adott tárgyból van érettségi vizsgaeredménye, és annak százalékos eredménye esetleg jobb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973767-178A-0018-7834-08EE18C36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legalább 45%-os eredményű      vizsgával lehet teljesíteni,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kétszintű érettségi bevezetése előtti érettségivel rendelkezők részére van lehetőség,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pontszámítás alapja az érettségi bizonyítványban lévő azonos tantárgy %-os eredménye,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nyelven lehet megírni.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C422B66A-8545-1BB6-6758-CD20331BE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737122"/>
            <a:ext cx="4041775" cy="46192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legalább 25%-os eredményű      vizsgával lehet teljesíteni,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felvételi eljárást megelőző 5 évvel érettségivel rendelkező részére lehetőség,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pontszámítás alapja a felvételi vizsgán elért %-os eredmény,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egyes kiemelt tantárgyakból angol német nyelven is meg lehet írni.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10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5959270-E36C-A859-B047-A6AAFCF22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7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AB7B4A-6736-88D3-0F43-FF6220B9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47" y="771481"/>
            <a:ext cx="8229600" cy="569288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felvételi szakmai vizsga - FFSZV</a:t>
            </a:r>
            <a:endParaRPr lang="hu-HU" sz="28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798C1CB-A3CA-8E00-4A13-A33A684B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11</a:t>
            </a:fld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0C54D690-D80E-6DAC-4A48-BC09215B1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70"/>
            <a:ext cx="8229600" cy="51845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felvételi szakmai vizsgára az 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E-felvételi</a:t>
            </a:r>
            <a:r>
              <a:rPr lang="hu-H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felületén a jelentkezési időszakban, azaz 2025. február 15-ig, az Érettségi eredmények menüpontban, </a:t>
            </a:r>
          </a:p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azt követően 2025. április 30-ig írásban, a 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felveteli.eljaras@oh.gov.hu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e-mail címen </a:t>
            </a:r>
            <a:r>
              <a:rPr lang="hu-H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 jelentkezni.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hu-H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Jelentkezés</a:t>
            </a:r>
          </a:p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felvételi eljárás során, ha nem rendelkezik a pontszámításhoz meghatározott emelt szintű tantárgyi érettségi vizsgával</a:t>
            </a:r>
          </a:p>
          <a:p>
            <a:pPr marL="400050" lvl="1" indent="0">
              <a:buNone/>
            </a:pPr>
            <a:r>
              <a:rPr lang="hu-HU" sz="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csak közismereti vizsgatantárgyból és</a:t>
            </a:r>
            <a:endParaRPr lang="hu-HU" sz="9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legfeljebb három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felvételi szakmai vizsgára lehet jelentkezni. </a:t>
            </a:r>
          </a:p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felvételi szakmai vizsga ingyenes.</a:t>
            </a:r>
          </a:p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Olyan szakon, ahol csak középszintű érettségi vizsgaeredményt kérnek az intézmények, felsőoktatási felvételi szakmai vizsga nem tehető.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4D70AFF-1671-577C-2F6E-0B7D245D73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9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968" y="672803"/>
            <a:ext cx="8229600" cy="675721"/>
          </a:xfrm>
        </p:spPr>
        <p:txBody>
          <a:bodyPr>
            <a:noAutofit/>
          </a:bodyPr>
          <a:lstStyle/>
          <a:p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 – maximum 100 pont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72991"/>
            <a:ext cx="8164016" cy="50803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Emelt szintű érettségi vizsga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amelyből a jelentkező érettségi pontját számolják. </a:t>
            </a:r>
            <a:r>
              <a:rPr lang="hu-HU" alt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Vizsgánként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+ 50 - 50 pont jár,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(legalább 45%-os eredménynél) </a:t>
            </a:r>
            <a:r>
              <a:rPr lang="hu-HU" alt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100 pont;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Nyelvtudást igazoló dokumentum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(bizonyítvány/oklevél), 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 pont; (B2, komplex nyelvvizsga 28 pont)</a:t>
            </a:r>
          </a:p>
          <a:p>
            <a:pPr marL="11430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 ugyanabból a nyelvből nyelvvizsgát és emelt szintű érettségit is tesz, csak az emelt szintű- ért kap többletpontot.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Tanulmányi és művészeti versenyeredmény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akkor jár többletpont, ha a jelentkező olyan tárgyból versenyzett, amely a kiválasztott                                  szakon érettségi pontot adó tárgy.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54-es vagy 55-ös szakmaszámú szakképesítés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 pont) Jogász képzés nem szerepel az FFT2022A 6 sz. táblázatban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Sporteredmény igazolása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Esélyegyenlőség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 pont)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Az igazolási jogcímnek a Tájékoztató megjelenése - </a:t>
            </a:r>
            <a:r>
              <a:rPr lang="hu-HU" altLang="hu-H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 december 20.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2025. július 9. -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közötti  időtartamban kell fennállnia az alábbi esetekben:</a:t>
            </a:r>
          </a:p>
          <a:p>
            <a:pPr marL="45720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Hátrányos helyzet igazolása</a:t>
            </a:r>
          </a:p>
          <a:p>
            <a:pPr marL="45720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Fogyatékosság igazolása </a:t>
            </a:r>
          </a:p>
          <a:p>
            <a:pPr marL="45720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Gyermekgondozás igazolása</a:t>
            </a:r>
          </a:p>
          <a:p>
            <a:pPr marL="0" indent="0" algn="just" eaLnBrk="1" hangingPunct="1">
              <a:buNone/>
            </a:pPr>
            <a:endParaRPr lang="hu-HU" altLang="hu-HU" sz="3400" dirty="0"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12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894B4FE-886D-4CB6-EC99-17D19E0101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67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1DCB01F-5474-AD8D-45EC-4A5A6437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13</a:t>
            </a:fld>
            <a:endParaRPr lang="hu-HU" dirty="0"/>
          </a:p>
        </p:txBody>
      </p:sp>
      <p:sp>
        <p:nvSpPr>
          <p:cNvPr id="8" name="Cím 7">
            <a:extLst>
              <a:ext uri="{FF2B5EF4-FFF2-40B4-BE49-F238E27FC236}">
                <a16:creationId xmlns:a16="http://schemas.microsoft.com/office/drawing/2014/main" id="{73729298-9EEE-66CB-8655-033BABB427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81075"/>
            <a:ext cx="8229600" cy="598585"/>
          </a:xfrm>
        </p:spPr>
        <p:txBody>
          <a:bodyPr>
            <a:normAutofit/>
          </a:bodyPr>
          <a:lstStyle/>
          <a:p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 – maximum 100 pont</a:t>
            </a:r>
            <a:endParaRPr lang="hu-HU" sz="28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B05AFB4-1C88-F067-5BF3-6A964E1E37E7}"/>
              </a:ext>
            </a:extLst>
          </p:cNvPr>
          <p:cNvSpPr txBox="1"/>
          <p:nvPr/>
        </p:nvSpPr>
        <p:spPr>
          <a:xfrm>
            <a:off x="539552" y="1714965"/>
            <a:ext cx="8229600" cy="44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REFORMÁTUS HÁTTÉR/VONATKOZÁS</a:t>
            </a:r>
          </a:p>
          <a:p>
            <a:pPr algn="ctr">
              <a:lnSpc>
                <a:spcPct val="120000"/>
              </a:lnSpc>
            </a:pP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református középiskolai végzettség  25 pont </a:t>
            </a:r>
          </a:p>
          <a:p>
            <a:pPr>
              <a:lnSpc>
                <a:spcPct val="120000"/>
              </a:lnSpc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hittanból tett érettségi vizsga maximum 25 pont </a:t>
            </a:r>
          </a:p>
          <a:p>
            <a:pPr>
              <a:lnSpc>
                <a:spcPct val="120000"/>
              </a:lnSpc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Magyarországi Református Egyház szervezetében, közintézményében végzett önkéntes tevékenység, munka (minimum 6 hónap) - maximum 20 pont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7A7B0DA-6CB3-A73F-E8A2-F72FE4A74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66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DB37E354-1344-B6EE-5E68-4DFEDA27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14</a:t>
            </a:fld>
            <a:endParaRPr lang="hu-HU" dirty="0"/>
          </a:p>
        </p:txBody>
      </p:sp>
      <p:sp>
        <p:nvSpPr>
          <p:cNvPr id="8" name="Cím 7">
            <a:extLst>
              <a:ext uri="{FF2B5EF4-FFF2-40B4-BE49-F238E27FC236}">
                <a16:creationId xmlns:a16="http://schemas.microsoft.com/office/drawing/2014/main" id="{CEC375DC-74AC-5AAA-610E-30A9A314D1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84275"/>
            <a:ext cx="822960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 – maximum 100 pont</a:t>
            </a:r>
            <a:endParaRPr lang="hu-HU" sz="28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6646986-CD06-D06E-3B46-E5C412DDA53B}"/>
              </a:ext>
            </a:extLst>
          </p:cNvPr>
          <p:cNvSpPr txBox="1"/>
          <p:nvPr/>
        </p:nvSpPr>
        <p:spPr>
          <a:xfrm>
            <a:off x="230832" y="1844825"/>
            <a:ext cx="880566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KÁROLI JUNIOR AKADÉMIA</a:t>
            </a:r>
          </a:p>
          <a:p>
            <a:pPr algn="ctr"/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alapismereti kurzus elvégzése, tanúsítvány megszerzése - 100 pont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által szervezett tanulmányi versenyen elért helyezés - 50 -100 pont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által szervezett programokon történő részvétel - 25 pont</a:t>
            </a:r>
          </a:p>
          <a:p>
            <a:pPr lvl="0" algn="ctr" eaLnBrk="0" fontAlgn="base" hangingPunct="0">
              <a:spcAft>
                <a:spcPct val="0"/>
              </a:spcAft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ÖNKÉNTES (TARTALÉKOS) KATONAI SZOLGÁLAT</a:t>
            </a:r>
          </a:p>
          <a:p>
            <a:pPr lvl="0" algn="ctr" eaLnBrk="0" fontAlgn="base" hangingPunct="0">
              <a:spcAft>
                <a:spcPct val="0"/>
              </a:spcAft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 hónapos szolgálati idő alatt, az alapkiképzést követően szakkiképzéssel egybefüggően végrehajtott önkéntes katonai szolgálat teljesítése  32 pont 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további hat havi egybefüggő szolgálat esetén +32 pont, összesen legfeljebb 64 pont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ACDD542-047A-D126-6DFC-6D34C47C0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82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69645975"/>
              </p:ext>
            </p:extLst>
          </p:nvPr>
        </p:nvGraphicFramePr>
        <p:xfrm>
          <a:off x="143508" y="1656225"/>
          <a:ext cx="8856984" cy="4816717"/>
        </p:xfrm>
        <a:graphic>
          <a:graphicData uri="http://schemas.openxmlformats.org/drawingml/2006/table">
            <a:tbl>
              <a:tblPr/>
              <a:tblGrid>
                <a:gridCol w="3542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0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2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Képzési terület/ Munkarend / Finanszírozás</a:t>
                      </a:r>
                    </a:p>
                  </a:txBody>
                  <a:tcPr marL="91435" marR="91435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 / Kap.      min. &lt; </a:t>
                      </a:r>
                      <a:r>
                        <a:rPr kumimoji="0" lang="hu-H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 / érettségi vizsgakövetelmény</a:t>
                      </a:r>
                    </a:p>
                  </a:txBody>
                  <a:tcPr marL="91435" marR="91435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 / állami ösztöndíjas   O N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 / önköltséges             O N 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/ állami ösztöndíjas O L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/ önköltséges           O L 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KRE-ÁJK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&lt; 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&lt; 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&lt; 180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 osztatlan képzésen </a:t>
                      </a: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emelt szintű érettségi </a:t>
                      </a: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  kötelező </a:t>
                      </a:r>
                      <a:r>
                        <a:rPr kumimoji="0" lang="hu-HU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hu-HU" sz="24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örténelem</a:t>
                      </a:r>
                      <a:r>
                        <a:rPr lang="hu-H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2400" b="1" i="0" u="sng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és</a:t>
                      </a:r>
                      <a:b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 v. </a:t>
                      </a: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magyar nyelv és irodalom v. filozófia v.</a:t>
                      </a:r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angol v. francia v. latin nyelv v. német v. olasz v. orosz v. spanyol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Legalább egyet emelt szinten kell teljesíteni!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pont: NINCS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636553"/>
            <a:ext cx="8280660" cy="1136263"/>
          </a:xfrm>
        </p:spPr>
        <p:txBody>
          <a:bodyPr>
            <a:noAutofit/>
          </a:bodyPr>
          <a:lstStyle/>
          <a:p>
            <a:b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vizsgakövetelmények a KRE ÁJK által meghirdetett Osztatlan képzésen (O)</a:t>
            </a:r>
            <a:b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  </a:t>
            </a:r>
            <a:endParaRPr lang="hu-HU" alt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32B5155-BAEB-47D3-9E9F-6020995F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15</a:t>
            </a:fld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8C944C2-043B-2595-25E4-08AF85057E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8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E3C4BE4A-A40B-8166-75E0-744D29AE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5"/>
            <a:ext cx="8229600" cy="447539"/>
          </a:xfrm>
        </p:spPr>
        <p:txBody>
          <a:bodyPr>
            <a:normAutofit/>
          </a:bodyPr>
          <a:lstStyle/>
          <a:p>
            <a:r>
              <a:rPr lang="hu-H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ÁJK Jogász osztatlan mester - KAPACITÁS – ÖNKÖLTSÉG 2025.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B205291C-8368-5587-AD8A-A65CB494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16</a:t>
            </a:fld>
            <a:endParaRPr lang="hu-HU" dirty="0"/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B51347F7-C7EC-5505-4104-D563FC500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100120"/>
              </p:ext>
            </p:extLst>
          </p:nvPr>
        </p:nvGraphicFramePr>
        <p:xfrm>
          <a:off x="323528" y="1340769"/>
          <a:ext cx="8568953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8825">
                  <a:extLst>
                    <a:ext uri="{9D8B030D-6E8A-4147-A177-3AD203B41FA5}">
                      <a16:colId xmlns:a16="http://schemas.microsoft.com/office/drawing/2014/main" val="3102248896"/>
                    </a:ext>
                  </a:extLst>
                </a:gridCol>
                <a:gridCol w="1154418">
                  <a:extLst>
                    <a:ext uri="{9D8B030D-6E8A-4147-A177-3AD203B41FA5}">
                      <a16:colId xmlns:a16="http://schemas.microsoft.com/office/drawing/2014/main" val="2793749619"/>
                    </a:ext>
                  </a:extLst>
                </a:gridCol>
                <a:gridCol w="2192942">
                  <a:extLst>
                    <a:ext uri="{9D8B030D-6E8A-4147-A177-3AD203B41FA5}">
                      <a16:colId xmlns:a16="http://schemas.microsoft.com/office/drawing/2014/main" val="827203221"/>
                    </a:ext>
                  </a:extLst>
                </a:gridCol>
                <a:gridCol w="1175243">
                  <a:extLst>
                    <a:ext uri="{9D8B030D-6E8A-4147-A177-3AD203B41FA5}">
                      <a16:colId xmlns:a16="http://schemas.microsoft.com/office/drawing/2014/main" val="462742933"/>
                    </a:ext>
                  </a:extLst>
                </a:gridCol>
                <a:gridCol w="1120917">
                  <a:extLst>
                    <a:ext uri="{9D8B030D-6E8A-4147-A177-3AD203B41FA5}">
                      <a16:colId xmlns:a16="http://schemas.microsoft.com/office/drawing/2014/main" val="2224923636"/>
                    </a:ext>
                  </a:extLst>
                </a:gridCol>
                <a:gridCol w="868304">
                  <a:extLst>
                    <a:ext uri="{9D8B030D-6E8A-4147-A177-3AD203B41FA5}">
                      <a16:colId xmlns:a16="http://schemas.microsoft.com/office/drawing/2014/main" val="526548290"/>
                    </a:ext>
                  </a:extLst>
                </a:gridCol>
                <a:gridCol w="868304">
                  <a:extLst>
                    <a:ext uri="{9D8B030D-6E8A-4147-A177-3AD203B41FA5}">
                      <a16:colId xmlns:a16="http://schemas.microsoft.com/office/drawing/2014/main" val="973998451"/>
                    </a:ext>
                  </a:extLst>
                </a:gridCol>
              </a:tblGrid>
              <a:tr h="668607"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KPZT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Fenntartó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Képzési szint, Munkarend, Fin. Forma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 Önköltség mértéke 2025/2026. tanév/félév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2025A eljárásban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934107"/>
                  </a:ext>
                </a:extLst>
              </a:tr>
              <a:tr h="44191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Min. kapacitás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kapacitás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694899"/>
                  </a:ext>
                </a:extLst>
              </a:tr>
              <a:tr h="2984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(ONA)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támogatott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3641255"/>
                  </a:ext>
                </a:extLst>
              </a:tr>
              <a:tr h="2984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(ONK)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350 000 Ft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35034996"/>
                  </a:ext>
                </a:extLst>
              </a:tr>
              <a:tr h="2984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(OLA)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támogatott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nincs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nincs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4103449"/>
                  </a:ext>
                </a:extLst>
              </a:tr>
              <a:tr h="2984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(OLK)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290 000 Ft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60816107"/>
                  </a:ext>
                </a:extLst>
              </a:tr>
            </a:tbl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060FA984-E027-E89D-13B1-D075B636E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  <p:graphicFrame>
        <p:nvGraphicFramePr>
          <p:cNvPr id="13" name="Táblázat 12">
            <a:extLst>
              <a:ext uri="{FF2B5EF4-FFF2-40B4-BE49-F238E27FC236}">
                <a16:creationId xmlns:a16="http://schemas.microsoft.com/office/drawing/2014/main" id="{C6E52062-E305-6725-CD35-6FE1422F2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309534"/>
              </p:ext>
            </p:extLst>
          </p:nvPr>
        </p:nvGraphicFramePr>
        <p:xfrm>
          <a:off x="354843" y="4653136"/>
          <a:ext cx="8033582" cy="1939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197">
                  <a:extLst>
                    <a:ext uri="{9D8B030D-6E8A-4147-A177-3AD203B41FA5}">
                      <a16:colId xmlns:a16="http://schemas.microsoft.com/office/drawing/2014/main" val="2856812481"/>
                    </a:ext>
                  </a:extLst>
                </a:gridCol>
                <a:gridCol w="1643197">
                  <a:extLst>
                    <a:ext uri="{9D8B030D-6E8A-4147-A177-3AD203B41FA5}">
                      <a16:colId xmlns:a16="http://schemas.microsoft.com/office/drawing/2014/main" val="791096438"/>
                    </a:ext>
                  </a:extLst>
                </a:gridCol>
                <a:gridCol w="1643197">
                  <a:extLst>
                    <a:ext uri="{9D8B030D-6E8A-4147-A177-3AD203B41FA5}">
                      <a16:colId xmlns:a16="http://schemas.microsoft.com/office/drawing/2014/main" val="3941018527"/>
                    </a:ext>
                  </a:extLst>
                </a:gridCol>
                <a:gridCol w="1643197">
                  <a:extLst>
                    <a:ext uri="{9D8B030D-6E8A-4147-A177-3AD203B41FA5}">
                      <a16:colId xmlns:a16="http://schemas.microsoft.com/office/drawing/2014/main" val="1964511610"/>
                    </a:ext>
                  </a:extLst>
                </a:gridCol>
                <a:gridCol w="1460794">
                  <a:extLst>
                    <a:ext uri="{9D8B030D-6E8A-4147-A177-3AD203B41FA5}">
                      <a16:colId xmlns:a16="http://schemas.microsoft.com/office/drawing/2014/main" val="1469637030"/>
                    </a:ext>
                  </a:extLst>
                </a:gridCol>
              </a:tblGrid>
              <a:tr h="83135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KPZT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Fenntartó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Képzési szint, Munkarend, Fin. Forma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Ponthatár 2024A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9753149"/>
                  </a:ext>
                </a:extLst>
              </a:tr>
              <a:tr h="27711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(ONA)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436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64118045"/>
                  </a:ext>
                </a:extLst>
              </a:tr>
              <a:tr h="277116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(ONK)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392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42655816"/>
                  </a:ext>
                </a:extLst>
              </a:tr>
              <a:tr h="277116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(OLA)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472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4370200"/>
                  </a:ext>
                </a:extLst>
              </a:tr>
              <a:tr h="277116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(OLK)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384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03498312"/>
                  </a:ext>
                </a:extLst>
              </a:tr>
            </a:tbl>
          </a:graphicData>
        </a:graphic>
      </p:graphicFrame>
      <p:graphicFrame>
        <p:nvGraphicFramePr>
          <p:cNvPr id="14" name="Táblázat 13">
            <a:extLst>
              <a:ext uri="{FF2B5EF4-FFF2-40B4-BE49-F238E27FC236}">
                <a16:creationId xmlns:a16="http://schemas.microsoft.com/office/drawing/2014/main" id="{F87BA0D2-E837-E675-CEF4-F88387636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025548"/>
              </p:ext>
            </p:extLst>
          </p:nvPr>
        </p:nvGraphicFramePr>
        <p:xfrm>
          <a:off x="1331640" y="3861048"/>
          <a:ext cx="65527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val="3771019220"/>
                    </a:ext>
                  </a:extLst>
                </a:gridCol>
              </a:tblGrid>
              <a:tr h="663562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ÁJK Jogász </a:t>
                      </a:r>
                      <a:r>
                        <a:rPr lang="hu-HU" sz="2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osztatlan</a:t>
                      </a:r>
                      <a:r>
                        <a:rPr lang="hu-HU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mester képzés ponthatár </a:t>
                      </a:r>
                      <a:r>
                        <a:rPr lang="hu-HU" sz="2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148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555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9D9AD9-DE50-7A44-A97C-F964EA79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VÁLTOZÁS A PONTSZÁMÍTÁSBAN </a:t>
            </a: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2024-től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2F52E2E-E9E0-C14B-2478-19558DD0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17</a:t>
            </a:fld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AB3E23C4-DC65-2318-A1C4-A97464064E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37452" y="2410284"/>
            <a:ext cx="3419475" cy="2876550"/>
          </a:xfrm>
          <a:prstGeom prst="rect">
            <a:avLst/>
          </a:prstGeom>
        </p:spPr>
      </p:pic>
      <p:sp>
        <p:nvSpPr>
          <p:cNvPr id="9" name="Tartalom helye 8">
            <a:extLst>
              <a:ext uri="{FF2B5EF4-FFF2-40B4-BE49-F238E27FC236}">
                <a16:creationId xmlns:a16="http://schemas.microsoft.com/office/drawing/2014/main" id="{699D7468-DA11-3FB1-C562-1639759F9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320480" cy="4862265"/>
          </a:xfrm>
        </p:spPr>
        <p:txBody>
          <a:bodyPr>
            <a:normAutofit fontScale="85000" lnSpcReduction="20000"/>
          </a:bodyPr>
          <a:lstStyle/>
          <a:p>
            <a:r>
              <a:rPr lang="hu-H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TANULMÁNYI PONT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intézmények meghatározhatnak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középiskolai eredményekhez egy ötödik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középiskolai tantárgyat,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az érettségi átlaghoz egy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vizsgatárgyat: </a:t>
            </a:r>
            <a:r>
              <a:rPr lang="hu-HU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BÁRMELYIK ÉRETTSÉGI TÁRGY lehet!</a:t>
            </a:r>
          </a:p>
          <a:p>
            <a:pPr algn="just"/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PONT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intézmények szakonként határozzák meg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pont számításához szükséges két érettségi tárgy esetében a figyelembe vehető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tárgyakat és azok szintjét.</a:t>
            </a:r>
          </a:p>
          <a:p>
            <a:pPr algn="just"/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és a középszintű érettségi eredmény átszámítása: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emelt szintű érettségi = 100 pont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középszintű eredmény = 67 pont</a:t>
            </a:r>
          </a:p>
          <a:p>
            <a:pPr algn="just"/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intézményi pontok körét a felsőoktatási intézmények határozzák meg.</a:t>
            </a:r>
          </a:p>
          <a:p>
            <a:pPr algn="just"/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2024-től az intézmények meghatározhatnak szakonként minimum ponthatárt! </a:t>
            </a:r>
            <a:r>
              <a:rPr lang="hu-HU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NINCS MINIMUM PONTHATÁR!</a:t>
            </a:r>
          </a:p>
          <a:p>
            <a:pPr algn="just"/>
            <a:endParaRPr lang="hu-HU" sz="11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Pontszámítás a 2025. évi felsőoktatási felvételi eljárások során</a:t>
            </a:r>
          </a:p>
          <a:p>
            <a:pPr lvl="1" algn="just"/>
            <a:r>
              <a:rPr lang="hu-HU" sz="1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Tanulmányi pont, érettségi pont, intézményi pont</a:t>
            </a:r>
          </a:p>
          <a:p>
            <a:pPr algn="just"/>
            <a:r>
              <a:rPr lang="hu-H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https://www.felvi.hu/felveteli/jelentkezes/felveteli_tajekoztato/FFT</a:t>
            </a:r>
            <a:endParaRPr lang="hu-H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53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6AFF459-8CDD-C7CE-C09F-E3E2F3587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hu-HU" altLang="hu-HU" sz="2400" b="0" i="0" u="none" strike="noStrike" kern="1200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Ötfokozatú skála, ahol 5 a legjobb eredmény; ebben az esetben a 2005 előtti magyar érettségi értékelés átváltási módszere kerül alkalmazásra.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2C88FE7-06DC-663F-5B87-142331F4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E56EF6-3A89-418D-9A1F-1EFE544F5C7D}" type="slidenum">
              <a:rPr lang="hu-HU" smtClean="0"/>
              <a:pPr>
                <a:spcAft>
                  <a:spcPts val="600"/>
                </a:spcAft>
              </a:pPr>
              <a:t>18</a:t>
            </a:fld>
            <a:endParaRPr lang="hu-HU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69EDFB86-D860-E46B-B419-408C719C9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91811"/>
              </p:ext>
            </p:extLst>
          </p:nvPr>
        </p:nvGraphicFramePr>
        <p:xfrm>
          <a:off x="898759" y="1600200"/>
          <a:ext cx="7346482" cy="4525967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30196"/>
                  </a:srgbClr>
                </a:solidFill>
              </a:tblPr>
              <a:tblGrid>
                <a:gridCol w="2070740">
                  <a:extLst>
                    <a:ext uri="{9D8B030D-6E8A-4147-A177-3AD203B41FA5}">
                      <a16:colId xmlns:a16="http://schemas.microsoft.com/office/drawing/2014/main" val="1401898970"/>
                    </a:ext>
                  </a:extLst>
                </a:gridCol>
                <a:gridCol w="2123431">
                  <a:extLst>
                    <a:ext uri="{9D8B030D-6E8A-4147-A177-3AD203B41FA5}">
                      <a16:colId xmlns:a16="http://schemas.microsoft.com/office/drawing/2014/main" val="1997015800"/>
                    </a:ext>
                  </a:extLst>
                </a:gridCol>
                <a:gridCol w="3152311">
                  <a:extLst>
                    <a:ext uri="{9D8B030D-6E8A-4147-A177-3AD203B41FA5}">
                      <a16:colId xmlns:a16="http://schemas.microsoft.com/office/drawing/2014/main" val="180739090"/>
                    </a:ext>
                  </a:extLst>
                </a:gridCol>
              </a:tblGrid>
              <a:tr h="1501555">
                <a:tc>
                  <a:txBody>
                    <a:bodyPr/>
                    <a:lstStyle/>
                    <a:p>
                      <a:pPr algn="ctr"/>
                      <a:r>
                        <a:rPr lang="hu-HU" sz="2400" b="0" cap="none" spc="0">
                          <a:solidFill>
                            <a:schemeClr val="bg1"/>
                          </a:solidFill>
                        </a:rPr>
                        <a:t>Ötfokozatú értékelés</a:t>
                      </a:r>
                    </a:p>
                  </a:txBody>
                  <a:tcPr marL="207662" marR="159740" marT="159740" marB="159740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cap="none" spc="0">
                          <a:solidFill>
                            <a:schemeClr val="bg1"/>
                          </a:solidFill>
                        </a:rPr>
                        <a:t>Átszámított százalékos eredmény</a:t>
                      </a:r>
                    </a:p>
                  </a:txBody>
                  <a:tcPr marL="207662" marR="159740" marT="159740" marB="15974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cap="none" spc="0">
                          <a:solidFill>
                            <a:schemeClr val="bg1"/>
                          </a:solidFill>
                        </a:rPr>
                        <a:t>Középszintű eredmény a 2/3-os átváltás követően</a:t>
                      </a:r>
                    </a:p>
                  </a:txBody>
                  <a:tcPr marL="207662" marR="159740" marT="159740" marB="15974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317756"/>
                  </a:ext>
                </a:extLst>
              </a:tr>
              <a:tr h="756103"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207662" marR="159740" marT="159740" marB="159740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70930"/>
                  </a:ext>
                </a:extLst>
              </a:tr>
              <a:tr h="756103"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736906"/>
                  </a:ext>
                </a:extLst>
              </a:tr>
              <a:tr h="756103"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207662" marR="159740" marT="159740" marB="159740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602860"/>
                  </a:ext>
                </a:extLst>
              </a:tr>
              <a:tr h="756103"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13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46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B07C090D-65CB-CA09-6ED2-0DDE6AD90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87046" y="692696"/>
            <a:ext cx="9345038" cy="5256584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40ABEAD-04D7-776B-B4C3-122BC6AB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19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A2A1A1D-43E8-BA37-2952-A16F8AD04A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1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 le</a:t>
            </a:r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kell tájékozódni, jelentkezni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6612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2025. évi általános felvételi eljárás főbb tudnivalói </a:t>
            </a:r>
            <a:r>
              <a:rPr lang="hu-HU" altLang="hu-HU" sz="2000" b="1" spc="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jelentkezés:</a:t>
            </a:r>
            <a:r>
              <a:rPr lang="hu-HU" altLang="hu-H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sz="1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felvételizők kizárólag a </a:t>
            </a:r>
            <a:r>
              <a:rPr lang="hu-HU" sz="1600" u="sng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www.felvi.hu</a:t>
            </a:r>
            <a:r>
              <a:rPr lang="hu-HU" sz="1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honlapról elérhető </a:t>
            </a:r>
            <a:r>
              <a:rPr lang="hu-HU" sz="1600" u="sng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E-felvételin</a:t>
            </a:r>
            <a:r>
              <a:rPr lang="hu-HU" sz="1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keresztül nyújthatják be jelentkezéseiket! A jelentkezők Ügyfélkapu (2025.január 16-ig) / Ügyfélkapu+ / Digitális Állampolgárság (= DÁP) azonosítást követően léphetnek be az E-felvételibe, nem szükséges ehhez regisztrálniuk a Felvi.hu-</a:t>
            </a:r>
            <a:r>
              <a:rPr lang="hu-HU" sz="1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n.</a:t>
            </a:r>
            <a:r>
              <a:rPr lang="hu-HU" sz="1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 jelentkezés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végén hitelesítenie kell (2025. február 15-ig)!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Határidő </a:t>
            </a:r>
            <a:r>
              <a:rPr lang="hu-HU" alt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 február 15.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Legfeljebb hat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hely jelölhető meg. </a:t>
            </a:r>
            <a:endParaRPr lang="hu-HU" altLang="hu-H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Három képzés megjelölése díjmentes.</a:t>
            </a:r>
            <a:endParaRPr lang="hu-HU" altLang="hu-HU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további jelentkezési helyekért  2.000 - 2.000,- Ft kiegészítő díjat kell fizetni.</a:t>
            </a: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befizetés határideje megegyezik a jelentkezési határidővel.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hu-HU" alt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jelentkezéskor </a:t>
            </a:r>
            <a:r>
              <a:rPr lang="hu-HU" altLang="hu-H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rangsor</a:t>
            </a:r>
            <a:r>
              <a:rPr lang="hu-HU" alt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kell felállítani, amely később </a:t>
            </a:r>
            <a:r>
              <a:rPr lang="hu-HU" altLang="hu-H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egyszer módosítható</a:t>
            </a:r>
            <a:r>
              <a:rPr lang="hu-HU" alt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u-HU" altLang="hu-H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hu-HU" alt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Egyszeri sorrendmódosítás, dokumentumpótlás határideje </a:t>
            </a:r>
            <a:r>
              <a:rPr lang="hu-HU" alt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 július 9.</a:t>
            </a:r>
            <a:endParaRPr lang="hu-HU" altLang="hu-HU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Jogorvoslati kérelem (keresetlevél) benyújtásának</a:t>
            </a: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határideje: a döntés közlésétől számított 15 napon belül</a:t>
            </a: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A felvételi pontok, plusz pontok számítását nem az Egyetem végzi!</a:t>
            </a:r>
          </a:p>
          <a:p>
            <a:pPr marL="0" indent="0" algn="r">
              <a:buNone/>
            </a:pPr>
            <a: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Felvi.hu Ügyfélszolgálat </a:t>
            </a:r>
            <a:r>
              <a:rPr lang="hu-HU" altLang="hu-H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</a:t>
            </a: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elefon: </a:t>
            </a: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(06 1) 477 3131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Cím:</a:t>
            </a: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Budapest, XII. kerület, Maros u. 19-21. 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Levelezési cím: Oktatási Hivatal, 1380 Budapest, Pf. 1190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E-mail:</a:t>
            </a:r>
            <a:r>
              <a:rPr lang="hu-HU" sz="1000" b="0" i="0" u="none" strike="noStrike" dirty="0">
                <a:solidFill>
                  <a:srgbClr val="3F7BD9"/>
                </a:solidFill>
                <a:effectLst/>
                <a:latin typeface="Arial" panose="020B0604020202020204" pitchFamily="34" charset="0"/>
                <a:hlinkClick r:id="rId5"/>
              </a:rPr>
              <a:t> info@felvi.hu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Honlap:</a:t>
            </a: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Felvi.hu - </a:t>
            </a:r>
            <a:r>
              <a:rPr lang="hu-HU" sz="1000" b="0" i="0" u="none" strike="noStrike" dirty="0">
                <a:solidFill>
                  <a:srgbClr val="3F7BD9"/>
                </a:solidFill>
                <a:effectLst/>
                <a:latin typeface="Arial" panose="020B0604020202020204" pitchFamily="34" charset="0"/>
                <a:hlinkClick r:id="rId6"/>
              </a:rPr>
              <a:t>Ügyfélszolgálat</a:t>
            </a:r>
            <a:endParaRPr lang="hu-HU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r">
              <a:buNone/>
            </a:pPr>
            <a:endParaRPr lang="hu-HU" altLang="hu-HU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85184"/>
            <a:ext cx="2269905" cy="132000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717129C-F951-040D-BE83-5A766FB68E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DC51317-878F-68F9-9DDC-0E8CA1FB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20</a:t>
            </a:fld>
            <a:endParaRPr lang="hu-HU" dirty="0"/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F8A21F32-0342-CDCA-524F-68EBFAB8D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81164"/>
              </p:ext>
            </p:extLst>
          </p:nvPr>
        </p:nvGraphicFramePr>
        <p:xfrm>
          <a:off x="35496" y="3007513"/>
          <a:ext cx="374441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1550014020"/>
                    </a:ext>
                  </a:extLst>
                </a:gridCol>
                <a:gridCol w="998512">
                  <a:extLst>
                    <a:ext uri="{9D8B030D-6E8A-4147-A177-3AD203B41FA5}">
                      <a16:colId xmlns:a16="http://schemas.microsoft.com/office/drawing/2014/main" val="782110778"/>
                    </a:ext>
                  </a:extLst>
                </a:gridCol>
                <a:gridCol w="873696">
                  <a:extLst>
                    <a:ext uri="{9D8B030D-6E8A-4147-A177-3AD203B41FA5}">
                      <a16:colId xmlns:a16="http://schemas.microsoft.com/office/drawing/2014/main" val="979860222"/>
                    </a:ext>
                  </a:extLst>
                </a:gridCol>
              </a:tblGrid>
              <a:tr h="321585"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Érettség bizonyítvány/tanúsítvány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474923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r>
                        <a:rPr lang="hu-HU" dirty="0"/>
                        <a:t>magyar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56819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történelem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69%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993396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r>
                        <a:rPr lang="hu-HU" dirty="0"/>
                        <a:t>matematika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470060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angol nyelv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85%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503888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r>
                        <a:rPr lang="hu-HU" dirty="0"/>
                        <a:t>informatika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13733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66707CDD-5F6E-9A3B-15DB-85E26E1E8C7F}"/>
              </a:ext>
            </a:extLst>
          </p:cNvPr>
          <p:cNvSpPr txBox="1"/>
          <p:nvPr/>
        </p:nvSpPr>
        <p:spPr>
          <a:xfrm>
            <a:off x="395536" y="1196752"/>
            <a:ext cx="8424936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/>
              <a:t>Érettségi vizsgatárgyak:</a:t>
            </a:r>
          </a:p>
          <a:p>
            <a:pPr algn="ctr"/>
            <a:r>
              <a:rPr lang="hu-HU" dirty="0"/>
              <a:t>A felsőoktatási intézmények által eltérő módon meghatározott érettségi vizsgatárgyak közül két tárgy, a meghatározott szinten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AC44F9D-B3ED-37F0-7A76-AF4BCA454CDB}"/>
              </a:ext>
            </a:extLst>
          </p:cNvPr>
          <p:cNvSpPr txBox="1"/>
          <p:nvPr/>
        </p:nvSpPr>
        <p:spPr>
          <a:xfrm>
            <a:off x="179512" y="14799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Példa – érettségi pontok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46E3DBF-06E3-9EC3-3ECD-220E91F93E00}"/>
              </a:ext>
            </a:extLst>
          </p:cNvPr>
          <p:cNvSpPr txBox="1"/>
          <p:nvPr/>
        </p:nvSpPr>
        <p:spPr>
          <a:xfrm>
            <a:off x="2411760" y="5202073"/>
            <a:ext cx="2016224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középszint: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85%=</a:t>
            </a:r>
            <a:r>
              <a:rPr lang="hu-HU" sz="2400" dirty="0">
                <a:solidFill>
                  <a:schemeClr val="bg1"/>
                </a:solidFill>
                <a:highlight>
                  <a:srgbClr val="FF0000"/>
                </a:highlight>
              </a:rPr>
              <a:t>57</a:t>
            </a:r>
            <a:r>
              <a:rPr lang="hu-HU" sz="2400" dirty="0">
                <a:solidFill>
                  <a:schemeClr val="bg1"/>
                </a:solidFill>
              </a:rPr>
              <a:t> pont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AE8F6F6-50F3-0DF8-FE7E-17D0CD6E4B26}"/>
              </a:ext>
            </a:extLst>
          </p:cNvPr>
          <p:cNvSpPr txBox="1"/>
          <p:nvPr/>
        </p:nvSpPr>
        <p:spPr>
          <a:xfrm>
            <a:off x="5580112" y="2922284"/>
            <a:ext cx="2952328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69+</a:t>
            </a:r>
            <a:r>
              <a:rPr lang="hu-HU" sz="2800" dirty="0">
                <a:solidFill>
                  <a:schemeClr val="bg1"/>
                </a:solidFill>
                <a:highlight>
                  <a:srgbClr val="FF0000"/>
                </a:highlight>
              </a:rPr>
              <a:t>57</a:t>
            </a:r>
            <a:r>
              <a:rPr lang="hu-HU" sz="2800" dirty="0">
                <a:solidFill>
                  <a:schemeClr val="bg1"/>
                </a:solidFill>
              </a:rPr>
              <a:t>=126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603BEBD-0071-E008-06A4-C52CC17D411A}"/>
              </a:ext>
            </a:extLst>
          </p:cNvPr>
          <p:cNvSpPr txBox="1"/>
          <p:nvPr/>
        </p:nvSpPr>
        <p:spPr>
          <a:xfrm>
            <a:off x="4788024" y="4331540"/>
            <a:ext cx="4355976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Érettségi pont: 126</a:t>
            </a:r>
          </a:p>
        </p:txBody>
      </p:sp>
      <p:sp>
        <p:nvSpPr>
          <p:cNvPr id="11" name="Nyíl: lefelé mutató 10">
            <a:extLst>
              <a:ext uri="{FF2B5EF4-FFF2-40B4-BE49-F238E27FC236}">
                <a16:creationId xmlns:a16="http://schemas.microsoft.com/office/drawing/2014/main" id="{79F799E2-E30C-7C2C-52F7-9EF300ACA704}"/>
              </a:ext>
            </a:extLst>
          </p:cNvPr>
          <p:cNvSpPr/>
          <p:nvPr/>
        </p:nvSpPr>
        <p:spPr>
          <a:xfrm>
            <a:off x="6804248" y="3573016"/>
            <a:ext cx="432048" cy="66191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15CCB9BC-7B64-010D-C1B0-5C9B1068C962}"/>
              </a:ext>
            </a:extLst>
          </p:cNvPr>
          <p:cNvSpPr/>
          <p:nvPr/>
        </p:nvSpPr>
        <p:spPr>
          <a:xfrm rot="19853570">
            <a:off x="3870054" y="3384249"/>
            <a:ext cx="1728192" cy="5232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jobbra mutató 12">
            <a:extLst>
              <a:ext uri="{FF2B5EF4-FFF2-40B4-BE49-F238E27FC236}">
                <a16:creationId xmlns:a16="http://schemas.microsoft.com/office/drawing/2014/main" id="{2286DC18-A608-BACD-5453-046FFA4271A7}"/>
              </a:ext>
            </a:extLst>
          </p:cNvPr>
          <p:cNvSpPr/>
          <p:nvPr/>
        </p:nvSpPr>
        <p:spPr>
          <a:xfrm rot="6571211">
            <a:off x="1978149" y="2985007"/>
            <a:ext cx="1716757" cy="11784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Nyíl: jobbra mutató 13">
            <a:extLst>
              <a:ext uri="{FF2B5EF4-FFF2-40B4-BE49-F238E27FC236}">
                <a16:creationId xmlns:a16="http://schemas.microsoft.com/office/drawing/2014/main" id="{51C49C32-6421-265F-FD7B-BA7353E1B2A1}"/>
              </a:ext>
            </a:extLst>
          </p:cNvPr>
          <p:cNvSpPr/>
          <p:nvPr/>
        </p:nvSpPr>
        <p:spPr>
          <a:xfrm rot="6001623" flipV="1">
            <a:off x="1678558" y="3409735"/>
            <a:ext cx="2395887" cy="8152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058ED19-6E43-90EB-AE82-91804765D21C}"/>
              </a:ext>
            </a:extLst>
          </p:cNvPr>
          <p:cNvSpPr txBox="1"/>
          <p:nvPr/>
        </p:nvSpPr>
        <p:spPr>
          <a:xfrm>
            <a:off x="5940152" y="404664"/>
            <a:ext cx="3024336" cy="400110"/>
          </a:xfrm>
          <a:prstGeom prst="rect">
            <a:avLst/>
          </a:prstGeom>
          <a:solidFill>
            <a:srgbClr val="FDF5D8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jogász</a:t>
            </a:r>
          </a:p>
        </p:txBody>
      </p:sp>
    </p:spTree>
    <p:extLst>
      <p:ext uri="{BB962C8B-B14F-4D97-AF65-F5344CB8AC3E}">
        <p14:creationId xmlns:p14="http://schemas.microsoft.com/office/powerpoint/2010/main" val="1167882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F83E9FE-55F2-BB71-037D-B739B8C0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21</a:t>
            </a:fld>
            <a:endParaRPr lang="hu-HU" dirty="0"/>
          </a:p>
        </p:txBody>
      </p:sp>
      <p:graphicFrame>
        <p:nvGraphicFramePr>
          <p:cNvPr id="3" name="Objektum 2">
            <a:extLst>
              <a:ext uri="{FF2B5EF4-FFF2-40B4-BE49-F238E27FC236}">
                <a16:creationId xmlns:a16="http://schemas.microsoft.com/office/drawing/2014/main" id="{B7F61E2E-6389-DE14-5946-F9346CBA11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" y="1"/>
          <a:ext cx="910850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030199" imgH="11639417" progId="Excel.Sheet.12">
                  <p:embed/>
                </p:oleObj>
              </mc:Choice>
              <mc:Fallback>
                <p:oleObj name="Worksheet" r:id="rId3" imgW="12030199" imgH="11639417" progId="Excel.Sheet.12">
                  <p:embed/>
                  <p:pic>
                    <p:nvPicPr>
                      <p:cNvPr id="3" name="Objektum 2">
                        <a:extLst>
                          <a:ext uri="{FF2B5EF4-FFF2-40B4-BE49-F238E27FC236}">
                            <a16:creationId xmlns:a16="http://schemas.microsoft.com/office/drawing/2014/main" id="{B7F61E2E-6389-DE14-5946-F9346CBA11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"/>
                        <a:ext cx="910850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050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022209"/>
            <a:ext cx="7174668" cy="722297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Képzéseinkről bővebben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59832" y="1412776"/>
            <a:ext cx="5910714" cy="504056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Egyetemi és Kari ÖSZTÖNDÍJAK</a:t>
            </a:r>
          </a:p>
          <a:p>
            <a:pPr marL="0" indent="0" algn="ctr">
              <a:buNone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https://ajk.kre.hu/index.php/hallgatoinknak/osztondijak.html</a:t>
            </a: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Honlap: </a:t>
            </a:r>
            <a:r>
              <a:rPr lang="hu-HU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http://www.kre.hu/felveteli/tajekoztato-kiadvany.php</a:t>
            </a:r>
            <a:r>
              <a:rPr lang="hu-H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E-mailben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felveteli@kre.hu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VÁLTOZÁS LEHETSÉGES!</a:t>
            </a:r>
          </a:p>
          <a:p>
            <a:pPr marL="0" indent="0" algn="ctr">
              <a:buNone/>
            </a:pPr>
            <a:r>
              <a:rPr lang="hu-HU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felvételivel kapcsolatos határidőkről, az eljárás menetéről a </a:t>
            </a:r>
            <a:r>
              <a:rPr lang="hu-HU" sz="22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felvi.hu</a:t>
            </a:r>
            <a:r>
              <a:rPr lang="hu-HU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oldalán várhatóan 2024. december közepén, végén megjelenő, </a:t>
            </a:r>
            <a:r>
              <a:rPr lang="hu-HU" sz="2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hivatalos</a:t>
            </a:r>
            <a:r>
              <a:rPr lang="hu-HU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hu-HU" sz="22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Felsőoktatási felvételi tájékoztató</a:t>
            </a:r>
            <a:r>
              <a:rPr lang="hu-HU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ad részletes információt.</a:t>
            </a:r>
          </a:p>
          <a:p>
            <a:pPr marL="0" indent="0" algn="ctr">
              <a:buNone/>
            </a:pP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22</a:t>
            </a:fld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7" y="2276871"/>
            <a:ext cx="2883917" cy="2016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9AE3315-4029-1E4F-176C-3F5DD542B0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772816"/>
            <a:ext cx="5020426" cy="475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Jelentkezés, hitelesítés elektronikusan</a:t>
            </a:r>
          </a:p>
          <a:p>
            <a:pPr marL="0" algn="ctr">
              <a:buNone/>
            </a:pPr>
            <a:r>
              <a:rPr lang="hu-H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 február 15. éjfélig </a:t>
            </a:r>
          </a:p>
          <a:p>
            <a:pPr marL="0" algn="ctr">
              <a:buNone/>
            </a:pP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Ügyfélkapu / Ügyfélkapu+ / Digitális Állampolgárság (= DÁP)</a:t>
            </a:r>
            <a:r>
              <a:rPr lang="hu-H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keresztül léphet be!!!</a:t>
            </a:r>
          </a:p>
          <a:p>
            <a:pPr marL="0" algn="ctr">
              <a:buNone/>
            </a:pPr>
            <a:r>
              <a:rPr lang="hu-H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E-felvételibe</a:t>
            </a:r>
            <a:endParaRPr lang="hu-HU" sz="1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buNone/>
            </a:pPr>
            <a:r>
              <a:rPr lang="hu-H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Nyílt Napok az ÁJK-án</a:t>
            </a:r>
          </a:p>
          <a:p>
            <a:pPr marL="0" algn="ctr">
              <a:buNone/>
            </a:pPr>
            <a:r>
              <a:rPr 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1042 Budapest, Viola u. 2-4.</a:t>
            </a:r>
          </a:p>
          <a:p>
            <a:pPr marL="0" algn="ctr">
              <a:buNone/>
            </a:pPr>
            <a:r>
              <a:rPr lang="hu-H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 január 28. (kedd) 10:00 óra</a:t>
            </a:r>
          </a:p>
          <a:p>
            <a:pPr marL="0" algn="ctr">
              <a:buNone/>
            </a:pPr>
            <a:r>
              <a:rPr lang="hu-H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 február 11. (kedd) 10:00 óra</a:t>
            </a:r>
          </a:p>
          <a:p>
            <a:pPr marL="0" algn="ctr">
              <a:buNone/>
            </a:pPr>
            <a:r>
              <a:rPr lang="hu-H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</a:t>
            </a:r>
          </a:p>
          <a:p>
            <a:pPr marL="0" algn="ctr">
              <a:buNone/>
            </a:pPr>
            <a:r>
              <a:rPr lang="hu-H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 január 9 -11.</a:t>
            </a:r>
          </a:p>
          <a:p>
            <a:pPr marL="0" algn="ctr">
              <a:buNone/>
            </a:pPr>
            <a:r>
              <a:rPr lang="hu-HU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rendezvényekre regisztráljon!</a:t>
            </a:r>
          </a:p>
          <a:p>
            <a:pPr marL="0" algn="ctr">
              <a:buNone/>
            </a:pPr>
            <a:endParaRPr lang="hu-H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buNone/>
            </a:pP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2050" name="Picture 2" descr="http://www.konyvelotanfolyam.eu/img/ill_jelentkez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953500" cy="1340768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4825008" y="1340768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1. helyen</a:t>
            </a:r>
            <a:endParaRPr lang="hu-HU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23</a:t>
            </a:fld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30" y="3253627"/>
            <a:ext cx="3186119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341DD02-E901-C6CC-D2B4-14D45951CB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01" y="2229582"/>
            <a:ext cx="4154643" cy="9278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482419" y="877491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Elektronikus ügyintézés, jelentkezés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251520" y="1087256"/>
            <a:ext cx="8640960" cy="5747742"/>
          </a:xfrm>
          <a:noFill/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felvételi eljárás során arra kell törekedni, hogy mindent elektronikusan intézzen a jelentkező, elfeledve a papír alapú ügyintézést.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jelentkezés </a:t>
            </a:r>
            <a:r>
              <a:rPr lang="hu-HU" sz="1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Ügyfélkapu / Ügyfélkapu+ / Digitális Állampolgárság azonosítást követően léphetnek be az E-felvételibe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Felvi.hu-n az E-felvételi menüpontban válassza ki a megfelelő eljárást,</a:t>
            </a:r>
          </a:p>
          <a:p>
            <a:pPr lvl="1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megjelenő Központi Azonosítási Ügynök szolgáltatáson keresztül lépjen be az Ügyfélkapu felhasználónevével és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jelszavával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sikeres belépést követően megnyílik az E-felvételi, ahol adja meg a rendszer használatához szükséges biztonsági kódját.</a:t>
            </a:r>
          </a:p>
          <a:p>
            <a:r>
              <a:rPr lang="hu-H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személyes adatait és a lakcímét a rendszer az Ügyfélkapun keresztül történt azonosításnak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köszönhetően automatikusan átveszi a központi nyilvántartásból, </a:t>
            </a:r>
            <a:r>
              <a:rPr lang="hu-H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tehát ezeket az adatokat az E-felvételi felületén nem tudja módosítani.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az ellenőrzés során helytelen személyes és lakcím adatokat lát, akkor </a:t>
            </a:r>
            <a:r>
              <a:rPr lang="hu-H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 javításáról kormányablakban, okmányirodában tud intézkedni.</a:t>
            </a:r>
          </a:p>
          <a:p>
            <a:pPr>
              <a:spcBef>
                <a:spcPts val="1200"/>
              </a:spcBef>
            </a:pPr>
            <a:r>
              <a:rPr lang="hu-HU" alt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 lehet megnézni és ellenőrizni minden jelentkezőnek</a:t>
            </a:r>
          </a:p>
          <a:p>
            <a:pPr lvl="1"/>
            <a:r>
              <a:rPr lang="hu-HU" alt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róla rögzített adatokat,</a:t>
            </a:r>
          </a:p>
          <a:p>
            <a:pPr lvl="1"/>
            <a:r>
              <a:rPr lang="hu-HU" alt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benyújtott dokumentumai státuszát,</a:t>
            </a:r>
          </a:p>
          <a:p>
            <a:pPr lvl="1"/>
            <a:r>
              <a:rPr lang="hu-HU" alt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pontszámait, beleértve a többletpontokat is,</a:t>
            </a:r>
          </a:p>
          <a:p>
            <a:pPr lvl="1"/>
            <a:r>
              <a:rPr lang="hu-HU" alt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besorolási döntés</a:t>
            </a:r>
            <a:r>
              <a:rPr lang="hu-HU" alt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(ezen található, hogy milyen sorrendben jelentkezett, amennyiben első helyen jelölte a KRE-ÁJK-át akkor ezzel a dokumentummal tudja igazolni!!!  Amikor megkapja mentse le, nyomtassa ki, a bizonyítás Önt terheli! Később nem tudja beszerezni (ez az információ nekünk nincs meg)!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3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ECC65C9-AEA0-E29F-2E64-17CCCF896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251520" y="877491"/>
            <a:ext cx="8712968" cy="46327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2025. évi jelentkezés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871566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2025. évi általános felsőoktatási felvételi eljárásban 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legfeljebb hat 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jelentkezési hely jelölhető meg. </a:t>
            </a: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jelentkezési helynek számít, ha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ugyanazon jelentkezési hely mindkét finanszírozási formáját megjelöli, vagyis, ha az intézmény, a kar, a szak, a képzési szint, a munkarend, a képzés helye és nyelve is azonos, </a:t>
            </a: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csak a finanszírozási forma tér el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Ezeket természetesen </a:t>
            </a: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külön sorban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kell feltüntetni, vagyis a jelentkezéskor maximum tizenkét sor tölthető ki.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jelentkezési határidő után új képzést már nem lehet megjelölni!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magában foglalja a jelentkezéskor megadott jelentkezési hely bármely adatának (intézmény, kar, szint, szak, munkarend, szakirány, meghirdetés nyelve) módosítását is!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alt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kivétel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 egy meglévő jelentkezés mellé annak addig meg nem jelölt másik finanszírozási formáját szeretné utólag hozzáadni (azaz a két sor kizárólag a finanszírozási formában tér el).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egy adott középiskolai tantárgyból újra szeretne emelt, vagy középszintű érettségi vizsgát tenni, akkor az érettségi vizsgára külön kell jelentkezni.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www.oktatas.hu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Határideje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május-júniusi vizsgaidőszak esetén</a:t>
            </a:r>
            <a:r>
              <a:rPr lang="hu-HU" altLang="hu-H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2025. február 15.</a:t>
            </a:r>
            <a:endParaRPr lang="hu-HU" altLang="hu-HU" sz="2000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72B83C6-3720-8A61-983B-BA40CB6B2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0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A404E1-013A-003D-3BA1-95B2BB96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2385"/>
            <a:ext cx="8229600" cy="769769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kell feltölteni az alábbi dokumentumokat</a:t>
            </a:r>
            <a:endParaRPr lang="hu-HU" sz="2800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3847D0-16CD-A357-D60D-8433852E3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2152"/>
            <a:ext cx="8229600" cy="4941183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2003. január 1. után megszerzett 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államilag elismert nyelvvizsgák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esetében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elektronikus jelentkezés során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bizonyítvány adatainak megadása kötelező az E-felvételi-ben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(nyelv megnevezése, foka, típusa, bizonyítvány száma, anyakönyvi szám). Az államilag elismert nyelvvizsga-bizonyítvány hitelességének az ellenőrzése a nyelvvizsgák nyelvvizsga-anyakönyveinek nyilvántartásából történik.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2006. január 1. után kibocsátott 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rendszerű érettségi bizonyítványban és érettségi tanúsítvány(ok)</a:t>
            </a:r>
            <a:r>
              <a:rPr lang="hu-H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szereplő érettségi vizsgaeredményeket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Hivatal a köznevelés információs rendszeréből elektronikus úton veszi át.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2006. február 1. után</a:t>
            </a:r>
            <a:r>
              <a:rPr 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magyarországi felsőoktatási intézményben szerzett,</a:t>
            </a:r>
            <a:r>
              <a:rPr lang="hu-H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felsőfokú végzettséget igazoló oklevelet</a:t>
            </a:r>
            <a:r>
              <a:rPr 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Az adatokat az Oktatási Hivatal elektronikus úton veszi át a felsőoktatás 	információs rendszeréből.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az előző dátumok figyelembe vételével van/lesz olyan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vagy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nyelvvizsga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eredménye, illetve olyan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oklevele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amelyet nem lát majd az E-felvételi rendszerben, illetve eltérést tapasztal, az e-ügyintézés keretében 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 feltöltésével tudja jelezni.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5051E2C-DB69-E463-6E19-012FF81D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5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991ACB7-24BE-87FC-99A9-0A7A8F21E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6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493" y="1374474"/>
            <a:ext cx="8932507" cy="4981876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Jogász osztatlan mester képzés esetén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1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tanulmányi pontok (</a:t>
            </a:r>
            <a:r>
              <a:rPr lang="hu-HU" altLang="hu-H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pont)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az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pontok (</a:t>
            </a:r>
            <a:r>
              <a:rPr lang="hu-HU" altLang="hu-H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pont)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összege + az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pontok (</a:t>
            </a:r>
            <a:r>
              <a:rPr lang="hu-HU" altLang="hu-H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pont)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pontok (</a:t>
            </a:r>
            <a:r>
              <a:rPr lang="hu-HU" altLang="hu-H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200)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kétszerese + az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pontok (</a:t>
            </a:r>
            <a:r>
              <a:rPr lang="hu-HU" altLang="hu-H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pont) </a:t>
            </a:r>
            <a:r>
              <a:rPr lang="hu-HU" altLang="hu-H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</a:p>
          <a:p>
            <a:pPr marL="285750" lvl="1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KRE-ÁJK-án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felsőfokú oklevél és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szakképzésben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szerzett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oklevél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birtokában az oklevél minősítése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alapján is szerezhető  </a:t>
            </a:r>
            <a:r>
              <a:rPr lang="hu-HU" altLang="hu-H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400 pont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az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pontok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indent="0" algn="l">
              <a:spcBef>
                <a:spcPts val="0"/>
              </a:spcBef>
              <a:buNone/>
            </a:pPr>
            <a:endParaRPr lang="hu-HU" altLang="hu-HU" sz="7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 algn="ctr">
              <a:spcBef>
                <a:spcPts val="0"/>
              </a:spcBef>
              <a:buNone/>
            </a:pPr>
            <a:endParaRPr lang="hu-HU" altLang="hu-H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lvl="1" indent="0" algn="ctr">
              <a:spcBef>
                <a:spcPts val="0"/>
              </a:spcBef>
              <a:buNone/>
            </a:pP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Minden esetben a jelentkező számára kedvezőbb módon kell számolni!</a:t>
            </a:r>
            <a:endParaRPr lang="hu-HU" altLang="hu-HU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7491"/>
            <a:ext cx="8229600" cy="517380"/>
          </a:xfrm>
        </p:spPr>
        <p:txBody>
          <a:bodyPr>
            <a:noAutofit/>
          </a:bodyPr>
          <a:lstStyle/>
          <a:p>
            <a:pPr eaLnBrk="1" hangingPunct="1"/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Összpontszám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F7C7E5B-8CB8-3958-9E64-41215ABD7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620689"/>
            <a:ext cx="8856984" cy="59766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hu-HU" sz="1350" dirty="0">
              <a:latin typeface="Century Gothic" panose="020B0502020202020204" pitchFamily="34" charset="0"/>
            </a:endParaRP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hu-HU" sz="1500" dirty="0">
              <a:latin typeface="Century Gothic" panose="020B0502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sz="11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pontos rendszer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pont a tanulmányi és érettségi pontokból,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pont intézményi pontokból.</a:t>
            </a:r>
            <a:endParaRPr lang="hu-H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Számítás módja:</a:t>
            </a:r>
            <a:endParaRPr lang="hu-HU" sz="13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tanulmányi pontok (</a:t>
            </a:r>
            <a:r>
              <a:rPr lang="hu-H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 pont) és az érettségi pontok (</a:t>
            </a:r>
            <a:r>
              <a:rPr lang="hu-H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 pont) összege + az intézményi pontok;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tanulmányi pontok:</a:t>
            </a:r>
            <a:endParaRPr lang="hu-HU" sz="1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pont: 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középiskolai érdemjegy</a:t>
            </a: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ekből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öt fő tantárgy utolsó két év végi érdemjegyeit kell összeadni, majd megduplázni</a:t>
            </a:r>
          </a:p>
          <a:p>
            <a:pPr lvl="1">
              <a:lnSpc>
                <a:spcPct val="120000"/>
              </a:lnSpc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 és irodalom, matematika, történelem, idegen nyelv, az 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ötödik </a:t>
            </a:r>
            <a:r>
              <a:rPr lang="hu-HU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bármely legalább 2 évig tanult középiskolai tantárgyból hozhatja az eredményét </a:t>
            </a:r>
            <a:endParaRPr lang="hu-H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pont: 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átlageredmény</a:t>
            </a: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éből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négy kötelező és </a:t>
            </a:r>
            <a:r>
              <a:rPr lang="hu-H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az 5. tantárgy a 4 kötelezőn kívül – bármely érettségi vizsgatárgy lehet!</a:t>
            </a:r>
            <a:endParaRPr lang="hu-HU" sz="13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tárgyak százalékos eredményének átlaga, egész számra kerekítve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 előtti érettséginél az érdemjegyek átváltása százalékokra: jeles: 100%, jó: 79%, közepes: 59%, elégséges: 39%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pontok: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Főszabályként 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érettségi vizsgatárgy százalékos eredményei alapján számítható pontok </a:t>
            </a: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pontok.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követelményként több érettségi vizsgatárgy választható – vagyis a kettőnél több megadott tantárgy között „vagy" szerepel – akkor ezek közül a jelentkező számára legkedvezőbb két érettségi vizsgatárgy eredményei alapján kell kiszámítani az érettségi pontokat. Az érettségi pontok összértéke 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200 pont</a:t>
            </a: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lehet.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sz="1100" dirty="0"/>
          </a:p>
          <a:p>
            <a:pPr marL="0" lvl="1" indent="0">
              <a:spcBef>
                <a:spcPts val="0"/>
              </a:spcBef>
              <a:buNone/>
            </a:pPr>
            <a:endParaRPr lang="hu-HU" altLang="hu-HU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9"/>
            <a:ext cx="8229600" cy="792087"/>
          </a:xfrm>
        </p:spPr>
        <p:txBody>
          <a:bodyPr>
            <a:noAutofit/>
          </a:bodyPr>
          <a:lstStyle/>
          <a:p>
            <a:pPr eaLnBrk="1" hangingPunct="1"/>
            <a:r>
              <a:rPr lang="hu-HU" sz="24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PONTSZÁMÍTÁS</a:t>
            </a:r>
            <a:br>
              <a:rPr lang="hu-HU" sz="2400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Jogász osztatlan mester képzés esetén</a:t>
            </a:r>
            <a:endParaRPr lang="hu-HU" altLang="hu-HU" sz="2400" b="1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6FD2764-E4EB-639E-75A2-1435718AF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2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557237"/>
            <a:ext cx="8932507" cy="6040115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600"/>
              </a:spcBef>
              <a:buNone/>
            </a:pPr>
            <a:endParaRPr lang="hu-HU" altLang="hu-HU" sz="1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az érettségi pontok kétszerese + az intézményi pontok;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hu-H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kiválasztott szakon kötelező/választható két tantárgyat kell figyelembe venni.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 érettségik átszámítása szintenként: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középszintű érettségi 100% = 67 pont</a:t>
            </a:r>
          </a:p>
          <a:p>
            <a:pPr marL="400050" lvl="1" indent="0">
              <a:spcBef>
                <a:spcPts val="0"/>
              </a:spcBef>
              <a:buNone/>
              <a:defRPr/>
            </a:pPr>
            <a:r>
              <a:rPr lang="hu-H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emelt szintű érettségi 100%  = 100 pont</a:t>
            </a:r>
            <a:endParaRPr lang="hu-HU" sz="1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  <a:defRPr/>
            </a:pPr>
            <a:endParaRPr lang="hu-H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Felsőoktatási szakképzésben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szerzett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oklevéllel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</a:t>
            </a:r>
            <a:r>
              <a:rPr lang="hu-H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felsőfokú oklevél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birtokában annak minősítése alapján szerezhető (kiváltja az emelt szintű érettségit),   </a:t>
            </a:r>
            <a:r>
              <a:rPr lang="hu-H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400 pont + az intézményi pontok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oklevél minősítését az alábbi dokumentumokkal lehet igazolni: 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Elsődlegesen: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oklevél, amennyiben tartalmazza az oklevél minősítését.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Másodlagosan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az oklevél nem tartalmaz minősítést, abban az esetben is szükséges a feltöltése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(elektronikus) leckekönyv vagy oklevélmelléklet, amennyiben tartalmazza az oklevél minősítését.</a:t>
            </a:r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Záróvizsga eredmény alapján akkor számítható pontszám, ha oklevél minősítést nem állapított meg a felsőoktatás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intézmény.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hu-H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KRE-ÁJK-án az oklevél minősítéséből számított pontok az alábbiak! 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kitűnő/jeles minősítésű oklevél:  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pont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	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          	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 minősítésű oklevél:	          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	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közepes minősítésű oklevél:       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pont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	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elégséges minősítésű oklevél:     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</a:t>
            </a:r>
            <a:endParaRPr lang="hu-HU" altLang="hu-HU" sz="1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064" y="681360"/>
            <a:ext cx="8229600" cy="708742"/>
          </a:xfrm>
        </p:spPr>
        <p:txBody>
          <a:bodyPr>
            <a:noAutofit/>
          </a:bodyPr>
          <a:lstStyle/>
          <a:p>
            <a:pPr eaLnBrk="1" hangingPunct="1"/>
            <a:r>
              <a:rPr lang="hu-HU" sz="26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PONTSZÁMÍTÁS</a:t>
            </a:r>
            <a:br>
              <a:rPr lang="hu-HU" sz="2600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Jogász osztatlan mester képzés esetén </a:t>
            </a:r>
            <a:endParaRPr lang="hu-HU" alt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CE910F1-E19F-AD28-C266-A31370994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7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651" y="620690"/>
            <a:ext cx="8229600" cy="576062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vizsgák - újból</a:t>
            </a:r>
            <a:endParaRPr lang="hu-HU" altLang="hu-HU" sz="2800" b="1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963" y="1700808"/>
            <a:ext cx="8784976" cy="4655542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(tanúsítványt adó) érettségi vizsgára jelentkezni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(magasabb osztályzat és/vagy pont érdekében)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középszinten és emelt szinten  a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www.oktatas.hu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oldalon 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köznevelés menüpont/érettségi)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leírtak szerint lehet. </a:t>
            </a:r>
          </a:p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vizsgát 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vizsgaidőszakban, a 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május-júniusi 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 az október-novemberi vizsgaidőszakban lehet tenni.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jelentkezési határidő a </a:t>
            </a:r>
            <a:r>
              <a:rPr lang="hu-H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május-júniusi vizsgaidőszak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 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 február 15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vizsgára jelentkezés és a felsőoktatási felvételi eljárás független egymástól, külön-külön kell jelentkezést benyújtani, a két művelet nem „helyettesíti" egymást.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altLang="hu-H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9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BECD0C2-D8F8-5081-F5C0-375CC67C1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8993"/>
            <a:ext cx="4154643" cy="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92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7049</TotalTime>
  <Words>2643</Words>
  <Application>Microsoft Office PowerPoint</Application>
  <PresentationFormat>Diavetítés a képernyőre (4:3 oldalarány)</PresentationFormat>
  <Paragraphs>376</Paragraphs>
  <Slides>23</Slides>
  <Notes>23</Notes>
  <HiddenSlides>1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</vt:lpstr>
      <vt:lpstr>Century Gothic</vt:lpstr>
      <vt:lpstr>Times New Roman</vt:lpstr>
      <vt:lpstr>Ubuntu</vt:lpstr>
      <vt:lpstr>Wingdings</vt:lpstr>
      <vt:lpstr>Office-téma</vt:lpstr>
      <vt:lpstr>Worksheet</vt:lpstr>
      <vt:lpstr>Minőség. Közösség. KÁROLI</vt:lpstr>
      <vt:lpstr>Hol lehet és kell tájékozódni, jelentkezni</vt:lpstr>
      <vt:lpstr>Elektronikus ügyintézés, jelentkezés</vt:lpstr>
      <vt:lpstr>A 2025. évi jelentkezés</vt:lpstr>
      <vt:lpstr>NEM kell feltölteni az alábbi dokumentumokat</vt:lpstr>
      <vt:lpstr>Összpontszám</vt:lpstr>
      <vt:lpstr>PONTSZÁMÍTÁS Jogász osztatlan mester képzés esetén</vt:lpstr>
      <vt:lpstr>PONTSZÁMÍTÁS Jogász osztatlan mester képzés esetén </vt:lpstr>
      <vt:lpstr>Érettségi vizsgák - újból</vt:lpstr>
      <vt:lpstr> Felsőoktatási felvételi szakmai vizsga – FFSZV változása (2024-től) A felsőoktatási felvételi szakmai vizsga akkor sikeres, ha eléri a 25%-ot. Ebben az esetben a jelentkező teljesíti az emelt szintű érettségi feltételét. A pontszámítás során, a vizsgán elért százalékos eredményt veszik figyelembe akkor is, ha az adott tárgyból van érettségi vizsgaeredménye, és annak százalékos eredménye esetleg jobb</vt:lpstr>
      <vt:lpstr>Felsőoktatási felvételi szakmai vizsga - FFSZV</vt:lpstr>
      <vt:lpstr>Intézményi pont – maximum 100 pont</vt:lpstr>
      <vt:lpstr>Intézményi pont – maximum 100 pont</vt:lpstr>
      <vt:lpstr>Intézményi pont – maximum 100 pont</vt:lpstr>
      <vt:lpstr> Érettségi vizsgakövetelmények a KRE ÁJK által meghirdetett Osztatlan képzésen (O)     </vt:lpstr>
      <vt:lpstr>ÁJK Jogász osztatlan mester - KAPACITÁS – ÖNKÖLTSÉG 2025.</vt:lpstr>
      <vt:lpstr>VÁLTOZÁS A PONTSZÁMÍTÁSBAN 2024-től</vt:lpstr>
      <vt:lpstr>PowerPoint-bemutató</vt:lpstr>
      <vt:lpstr>PowerPoint-bemutató</vt:lpstr>
      <vt:lpstr>PowerPoint-bemutató</vt:lpstr>
      <vt:lpstr>PowerPoint-bemutató</vt:lpstr>
      <vt:lpstr>Képzéseinkről bővebben</vt:lpstr>
      <vt:lpstr>PowerPoint-bemutató</vt:lpstr>
    </vt:vector>
  </TitlesOfParts>
  <Company>BKF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Felvételi információk</dc:title>
  <dc:creator>Szabó Katalin Zsuzsanna</dc:creator>
  <cp:lastModifiedBy>Zednik-Gucsi Nikolett</cp:lastModifiedBy>
  <cp:revision>505</cp:revision>
  <cp:lastPrinted>2023-12-12T13:07:52Z</cp:lastPrinted>
  <dcterms:created xsi:type="dcterms:W3CDTF">2013-01-01T19:04:38Z</dcterms:created>
  <dcterms:modified xsi:type="dcterms:W3CDTF">2025-01-20T12:08:43Z</dcterms:modified>
</cp:coreProperties>
</file>